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67" r:id="rId3"/>
    <p:sldId id="266" r:id="rId4"/>
    <p:sldId id="264" r:id="rId5"/>
    <p:sldId id="273" r:id="rId6"/>
    <p:sldId id="274" r:id="rId7"/>
    <p:sldId id="275" r:id="rId8"/>
    <p:sldId id="276" r:id="rId9"/>
    <p:sldId id="268" r:id="rId10"/>
    <p:sldId id="277" r:id="rId11"/>
    <p:sldId id="281" r:id="rId12"/>
    <p:sldId id="269" r:id="rId13"/>
    <p:sldId id="278" r:id="rId14"/>
    <p:sldId id="282" r:id="rId15"/>
    <p:sldId id="270" r:id="rId16"/>
    <p:sldId id="279" r:id="rId17"/>
    <p:sldId id="283" r:id="rId18"/>
    <p:sldId id="271" r:id="rId19"/>
    <p:sldId id="280" r:id="rId20"/>
    <p:sldId id="284" r:id="rId21"/>
    <p:sldId id="265"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2" autoAdjust="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BC3BFF-97EF-4DA2-A3C5-48253D47C6B7}" type="datetimeFigureOut">
              <a:rPr lang="nl-NL" smtClean="0"/>
              <a:pPr/>
              <a:t>6-11-2012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62E164-6C8F-4A53-9528-21C434C6D2B1}"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B62E164-6C8F-4A53-9528-21C434C6D2B1}" type="slidenum">
              <a:rPr lang="nl-NL" smtClean="0"/>
              <a:pPr/>
              <a:t>18</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6-11-2012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6E31833-8ACD-4C24-8DD6-704054765EFE}" type="datetimeFigureOut">
              <a:rPr lang="nl-NL" smtClean="0"/>
              <a:pPr/>
              <a:t>6-11-2012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6E31833-8ACD-4C24-8DD6-704054765EFE}" type="datetimeFigureOut">
              <a:rPr lang="nl-NL" smtClean="0"/>
              <a:pPr/>
              <a:t>6-11-2012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6E31833-8ACD-4C24-8DD6-704054765EFE}" type="datetimeFigureOut">
              <a:rPr lang="nl-NL" smtClean="0"/>
              <a:pPr/>
              <a:t>6-11-2012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6-11-2012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6E31833-8ACD-4C24-8DD6-704054765EFE}" type="datetimeFigureOut">
              <a:rPr lang="nl-NL" smtClean="0"/>
              <a:pPr/>
              <a:t>6-11-2012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5783A9-4EC4-40AC-91E4-F22523B2345F}"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31833-8ACD-4C24-8DD6-704054765EFE}" type="datetimeFigureOut">
              <a:rPr lang="nl-NL" smtClean="0"/>
              <a:pPr/>
              <a:t>6-11-2012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783A9-4EC4-40AC-91E4-F22523B2345F}"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el 1"/>
          <p:cNvSpPr>
            <a:spLocks noGrp="1"/>
          </p:cNvSpPr>
          <p:nvPr>
            <p:ph type="title"/>
          </p:nvPr>
        </p:nvSpPr>
        <p:spPr/>
        <p:txBody>
          <a:bodyPr/>
          <a:lstStyle/>
          <a:p>
            <a:endParaRPr lang="nl-NL" smtClean="0"/>
          </a:p>
        </p:txBody>
      </p:sp>
      <p:sp>
        <p:nvSpPr>
          <p:cNvPr id="70659" name="Tijdelijke aanduiding voor inhoud 2"/>
          <p:cNvSpPr>
            <a:spLocks noGrp="1"/>
          </p:cNvSpPr>
          <p:nvPr>
            <p:ph idx="1"/>
          </p:nvPr>
        </p:nvSpPr>
        <p:spPr/>
        <p:txBody>
          <a:bodyPr/>
          <a:lstStyle/>
          <a:p>
            <a:endParaRPr lang="nl-NL" smtClean="0"/>
          </a:p>
        </p:txBody>
      </p:sp>
      <p:sp>
        <p:nvSpPr>
          <p:cNvPr id="70660" name="Tijdelijke aanduiding voor dianummer 3"/>
          <p:cNvSpPr>
            <a:spLocks noGrp="1"/>
          </p:cNvSpPr>
          <p:nvPr>
            <p:ph type="sldNum" sz="quarter" idx="12"/>
          </p:nvPr>
        </p:nvSpPr>
        <p:spPr>
          <a:noFill/>
        </p:spPr>
        <p:txBody>
          <a:bodyPr/>
          <a:lstStyle/>
          <a:p>
            <a:fld id="{A62CBD19-5898-432E-88F6-9C0303A305E3}" type="slidenum">
              <a:rPr lang="nl-NL" smtClean="0"/>
              <a:pPr/>
              <a:t>1</a:t>
            </a:fld>
            <a:endParaRPr lang="nl-NL" smtClean="0"/>
          </a:p>
        </p:txBody>
      </p:sp>
      <p:sp>
        <p:nvSpPr>
          <p:cNvPr id="70661" name="Rechthoek 4"/>
          <p:cNvSpPr>
            <a:spLocks noChangeArrowheads="1"/>
          </p:cNvSpPr>
          <p:nvPr/>
        </p:nvSpPr>
        <p:spPr bwMode="auto">
          <a:xfrm>
            <a:off x="1692275" y="1916113"/>
            <a:ext cx="6389688" cy="2862262"/>
          </a:xfrm>
          <a:prstGeom prst="rect">
            <a:avLst/>
          </a:prstGeom>
          <a:noFill/>
          <a:ln w="9525">
            <a:noFill/>
            <a:miter lim="800000"/>
            <a:headEnd/>
            <a:tailEnd/>
          </a:ln>
        </p:spPr>
        <p:txBody>
          <a:bodyPr>
            <a:spAutoFit/>
          </a:bodyPr>
          <a:lstStyle/>
          <a:p>
            <a:pPr algn="ctr"/>
            <a:r>
              <a:rPr lang="nl-NL" sz="6000" b="1" i="0" u="sng" dirty="0">
                <a:solidFill>
                  <a:schemeClr val="bg1"/>
                </a:solidFill>
              </a:rPr>
              <a:t>Analyse maatschappelijk vraagstuk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33000"/>
          </a:blip>
          <a:srcRect/>
          <a:stretch>
            <a:fillRect/>
          </a:stretch>
        </p:blipFill>
        <p:spPr bwMode="auto">
          <a:xfrm>
            <a:off x="1403648" y="1484784"/>
            <a:ext cx="6336704" cy="4752528"/>
          </a:xfrm>
          <a:prstGeom prst="rect">
            <a:avLst/>
          </a:prstGeom>
          <a:noFill/>
          <a:ln w="9525">
            <a:noFill/>
            <a:miter lim="800000"/>
            <a:headEnd/>
            <a:tailEnd/>
          </a:ln>
        </p:spPr>
      </p:pic>
      <p:sp>
        <p:nvSpPr>
          <p:cNvPr id="5" name="Tekstvak 4"/>
          <p:cNvSpPr txBox="1"/>
          <p:nvPr/>
        </p:nvSpPr>
        <p:spPr>
          <a:xfrm>
            <a:off x="755576" y="1988840"/>
            <a:ext cx="7560840" cy="2862322"/>
          </a:xfrm>
          <a:prstGeom prst="rect">
            <a:avLst/>
          </a:prstGeom>
          <a:noFill/>
        </p:spPr>
        <p:txBody>
          <a:bodyPr wrap="square" rtlCol="0">
            <a:spAutoFit/>
          </a:bodyPr>
          <a:lstStyle/>
          <a:p>
            <a:r>
              <a:rPr lang="nl-NL" sz="3000" dirty="0" smtClean="0">
                <a:solidFill>
                  <a:schemeClr val="bg1"/>
                </a:solidFill>
              </a:rPr>
              <a:t>Ouders: belang: gezonde kinderen, geen coma zuipen, </a:t>
            </a:r>
            <a:r>
              <a:rPr lang="nl-NL" sz="3000" dirty="0" err="1" smtClean="0">
                <a:solidFill>
                  <a:schemeClr val="bg1"/>
                </a:solidFill>
              </a:rPr>
              <a:t>etc</a:t>
            </a:r>
            <a:endParaRPr lang="nl-NL" sz="3000" dirty="0" smtClean="0">
              <a:solidFill>
                <a:schemeClr val="bg1"/>
              </a:solidFill>
            </a:endParaRPr>
          </a:p>
          <a:p>
            <a:r>
              <a:rPr lang="nl-NL" sz="3000" dirty="0" smtClean="0">
                <a:solidFill>
                  <a:schemeClr val="bg1"/>
                </a:solidFill>
              </a:rPr>
              <a:t>Overheid: belang: minder ziekenhuis kosten, veiligheid van samenleving</a:t>
            </a:r>
          </a:p>
          <a:p>
            <a:r>
              <a:rPr lang="nl-NL" sz="3000" dirty="0" smtClean="0">
                <a:solidFill>
                  <a:schemeClr val="bg1"/>
                </a:solidFill>
              </a:rPr>
              <a:t>Jongeren: belang: leuk feestje </a:t>
            </a:r>
            <a:r>
              <a:rPr lang="nl-NL" sz="3000" dirty="0" err="1" smtClean="0">
                <a:solidFill>
                  <a:schemeClr val="bg1"/>
                </a:solidFill>
              </a:rPr>
              <a:t>hebbem</a:t>
            </a:r>
            <a:r>
              <a:rPr lang="nl-NL" sz="3000" dirty="0" smtClean="0">
                <a:solidFill>
                  <a:schemeClr val="bg1"/>
                </a:solidFill>
              </a:rPr>
              <a:t>, grenzen leren kennen</a:t>
            </a:r>
            <a:endParaRPr lang="nl-NL" sz="30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fontScale="92500" lnSpcReduction="10000"/>
          </a:bodyPr>
          <a:lstStyle/>
          <a:p>
            <a:r>
              <a:rPr lang="nl-NL" sz="2800" b="1" dirty="0" smtClean="0">
                <a:solidFill>
                  <a:schemeClr val="bg1"/>
                </a:solidFill>
              </a:rPr>
              <a:t>Analyseschema: Sociaal-culturele invalshoek</a:t>
            </a:r>
            <a:r>
              <a:rPr lang="nl-NL" sz="2800" dirty="0" smtClean="0">
                <a:solidFill>
                  <a:schemeClr val="bg1"/>
                </a:solidFill>
              </a:rPr>
              <a:t>: </a:t>
            </a:r>
          </a:p>
          <a:p>
            <a:pPr>
              <a:buNone/>
            </a:pPr>
            <a:endParaRPr lang="nl-NL" sz="2800" dirty="0" smtClean="0">
              <a:solidFill>
                <a:schemeClr val="bg1"/>
              </a:solidFill>
            </a:endParaRPr>
          </a:p>
          <a:p>
            <a:pPr>
              <a:buFontTx/>
              <a:buChar char="-"/>
            </a:pPr>
            <a:r>
              <a:rPr lang="nl-NL" sz="2800" dirty="0" smtClean="0">
                <a:solidFill>
                  <a:schemeClr val="bg1"/>
                </a:solidFill>
              </a:rPr>
              <a:t>begrippen: waarden, normen, culturen, pluriformiteit</a:t>
            </a:r>
          </a:p>
          <a:p>
            <a:pPr>
              <a:buFontTx/>
              <a:buChar char="-"/>
            </a:pPr>
            <a:r>
              <a:rPr lang="nl-NL" sz="2800" dirty="0" smtClean="0">
                <a:solidFill>
                  <a:schemeClr val="bg1"/>
                </a:solidFill>
              </a:rPr>
              <a:t>Welke </a:t>
            </a:r>
            <a:r>
              <a:rPr lang="nl-NL" sz="2800" b="1" dirty="0" smtClean="0">
                <a:solidFill>
                  <a:schemeClr val="bg1"/>
                </a:solidFill>
              </a:rPr>
              <a:t>waarden</a:t>
            </a:r>
            <a:r>
              <a:rPr lang="nl-NL" sz="2800" dirty="0" smtClean="0">
                <a:solidFill>
                  <a:schemeClr val="bg1"/>
                </a:solidFill>
              </a:rPr>
              <a:t> en </a:t>
            </a:r>
            <a:r>
              <a:rPr lang="nl-NL" sz="2800" b="1" dirty="0" smtClean="0">
                <a:solidFill>
                  <a:schemeClr val="bg1"/>
                </a:solidFill>
              </a:rPr>
              <a:t>normen</a:t>
            </a:r>
            <a:r>
              <a:rPr lang="nl-NL" sz="2800" dirty="0" smtClean="0">
                <a:solidFill>
                  <a:schemeClr val="bg1"/>
                </a:solidFill>
              </a:rPr>
              <a:t> hebben de verschillende betrokken partijen?</a:t>
            </a:r>
          </a:p>
          <a:p>
            <a:pPr>
              <a:buFontTx/>
              <a:buChar char="-"/>
            </a:pPr>
            <a:r>
              <a:rPr lang="nl-NL" sz="2800" dirty="0" smtClean="0">
                <a:solidFill>
                  <a:schemeClr val="bg1"/>
                </a:solidFill>
              </a:rPr>
              <a:t>Welke rol heeft de massamedia (ontstaan en in standhouden van beeldvorming, stereotypering en vooroordelen) ten aanzien van het onderwerp?</a:t>
            </a:r>
          </a:p>
          <a:p>
            <a:pPr>
              <a:buFontTx/>
              <a:buChar char="-"/>
            </a:pPr>
            <a:r>
              <a:rPr lang="nl-NL" sz="2800" dirty="0" smtClean="0">
                <a:solidFill>
                  <a:schemeClr val="bg1"/>
                </a:solidFill>
              </a:rPr>
              <a:t>Welke waarden en normen, zitten er achter een opvatting?</a:t>
            </a:r>
          </a:p>
          <a:p>
            <a:pPr>
              <a:buFontTx/>
              <a:buChar char="-"/>
            </a:pPr>
            <a:r>
              <a:rPr lang="nl-NL" sz="2800" dirty="0" smtClean="0">
                <a:solidFill>
                  <a:schemeClr val="bg1"/>
                </a:solidFill>
              </a:rPr>
              <a:t>Van welke groepen zijn deze opvattingen?</a:t>
            </a:r>
          </a:p>
          <a:p>
            <a:pPr>
              <a:buFontTx/>
              <a:buNone/>
            </a:pPr>
            <a:endParaRPr lang="nl-NL" sz="20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12</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1403648" y="2204864"/>
            <a:ext cx="6480720" cy="3785652"/>
          </a:xfrm>
          <a:prstGeom prst="rect">
            <a:avLst/>
          </a:prstGeom>
          <a:noFill/>
        </p:spPr>
        <p:txBody>
          <a:bodyPr wrap="square" rtlCol="0">
            <a:spAutoFit/>
          </a:bodyPr>
          <a:lstStyle/>
          <a:p>
            <a:r>
              <a:rPr lang="nl-NL" sz="2400" dirty="0" smtClean="0">
                <a:solidFill>
                  <a:schemeClr val="bg1"/>
                </a:solidFill>
              </a:rPr>
              <a:t>Ouders: moeten de ouders de kinderen tegenhouden? Wat zijn de waarden van de ouders als ze hun kind zo veel laten drinken? Welke normen/regels moeten we stellen.</a:t>
            </a:r>
          </a:p>
          <a:p>
            <a:r>
              <a:rPr lang="nl-NL" sz="2400" dirty="0" smtClean="0">
                <a:solidFill>
                  <a:schemeClr val="bg1"/>
                </a:solidFill>
              </a:rPr>
              <a:t>Overheid: wat is er een belangrijkere waarde: vrijheid over veiligheid, welke normen kunnen er gesteld worden?</a:t>
            </a:r>
          </a:p>
          <a:p>
            <a:r>
              <a:rPr lang="nl-NL" sz="2400" dirty="0" smtClean="0">
                <a:solidFill>
                  <a:schemeClr val="bg1"/>
                </a:solidFill>
              </a:rPr>
              <a:t>Jongeren: waarom zoveel drinken? Waarom is een feest pas leuk met alcohol? Wat zijn de waarden van deze jongeren zelf?</a:t>
            </a:r>
            <a:endParaRPr lang="nl-NL" sz="24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lnSpcReduction="10000"/>
          </a:bodyPr>
          <a:lstStyle/>
          <a:p>
            <a:pPr>
              <a:buFontTx/>
              <a:buNone/>
            </a:pPr>
            <a:r>
              <a:rPr lang="nl-NL" sz="3000" b="1" dirty="0" smtClean="0">
                <a:solidFill>
                  <a:schemeClr val="bg1"/>
                </a:solidFill>
              </a:rPr>
              <a:t>Analyseschema: Politiek-juridische invalshoek</a:t>
            </a:r>
            <a:r>
              <a:rPr lang="nl-NL" sz="3000" dirty="0" smtClean="0">
                <a:solidFill>
                  <a:schemeClr val="bg1"/>
                </a:solidFill>
              </a:rPr>
              <a:t>: </a:t>
            </a:r>
          </a:p>
          <a:p>
            <a:pPr>
              <a:buFontTx/>
              <a:buNone/>
            </a:pPr>
            <a:endParaRPr lang="nl-NL" sz="2000" dirty="0" smtClean="0">
              <a:solidFill>
                <a:schemeClr val="bg1"/>
              </a:solidFill>
            </a:endParaRPr>
          </a:p>
          <a:p>
            <a:pPr>
              <a:buFontTx/>
              <a:buChar char="-"/>
            </a:pPr>
            <a:r>
              <a:rPr lang="nl-NL" sz="2000" dirty="0" smtClean="0">
                <a:solidFill>
                  <a:schemeClr val="bg1"/>
                </a:solidFill>
              </a:rPr>
              <a:t>Staat het op de politieke agenda</a:t>
            </a:r>
          </a:p>
          <a:p>
            <a:pPr>
              <a:buFontTx/>
              <a:buChar char="-"/>
            </a:pPr>
            <a:r>
              <a:rPr lang="nl-NL" sz="2000" dirty="0" smtClean="0">
                <a:solidFill>
                  <a:schemeClr val="bg1"/>
                </a:solidFill>
              </a:rPr>
              <a:t>welke machtsmiddelen worden gebruikt, </a:t>
            </a:r>
          </a:p>
          <a:p>
            <a:pPr>
              <a:buFontTx/>
              <a:buChar char="-"/>
            </a:pPr>
            <a:r>
              <a:rPr lang="nl-NL" sz="2000" dirty="0" smtClean="0">
                <a:solidFill>
                  <a:schemeClr val="bg1"/>
                </a:solidFill>
              </a:rPr>
              <a:t>Zijn er actiegroepen/ politieke partijen bij betrokken</a:t>
            </a:r>
          </a:p>
          <a:p>
            <a:pPr>
              <a:buFontTx/>
              <a:buChar char="-"/>
            </a:pPr>
            <a:r>
              <a:rPr lang="nl-NL" sz="2000" dirty="0" smtClean="0">
                <a:solidFill>
                  <a:schemeClr val="bg1"/>
                </a:solidFill>
              </a:rPr>
              <a:t>Welke mogelijkheden (</a:t>
            </a:r>
            <a:r>
              <a:rPr lang="nl-NL" sz="2000" b="1" dirty="0" smtClean="0">
                <a:solidFill>
                  <a:schemeClr val="bg1"/>
                </a:solidFill>
              </a:rPr>
              <a:t>macht </a:t>
            </a:r>
            <a:r>
              <a:rPr lang="nl-NL" sz="2000" dirty="0" smtClean="0">
                <a:solidFill>
                  <a:schemeClr val="bg1"/>
                </a:solidFill>
              </a:rPr>
              <a:t>+ </a:t>
            </a:r>
            <a:r>
              <a:rPr lang="nl-NL" sz="2000" b="1" dirty="0" smtClean="0">
                <a:solidFill>
                  <a:schemeClr val="bg1"/>
                </a:solidFill>
              </a:rPr>
              <a:t>machtsmiddelen</a:t>
            </a:r>
            <a:r>
              <a:rPr lang="nl-NL" sz="2000" dirty="0" smtClean="0">
                <a:solidFill>
                  <a:schemeClr val="bg1"/>
                </a:solidFill>
              </a:rPr>
              <a:t>) hebben de verschillende   betrokken partijen om het overheidsbeleid te beïnvloeden? </a:t>
            </a:r>
          </a:p>
          <a:p>
            <a:pPr>
              <a:buFontTx/>
              <a:buChar char="-"/>
            </a:pPr>
            <a:r>
              <a:rPr lang="nl-NL" sz="2000" dirty="0" smtClean="0">
                <a:solidFill>
                  <a:schemeClr val="bg1"/>
                </a:solidFill>
              </a:rPr>
              <a:t>Welke groeperingen zijn er bij dit onderwerp betrokken?</a:t>
            </a:r>
          </a:p>
          <a:p>
            <a:pPr>
              <a:buFontTx/>
              <a:buChar char="-"/>
            </a:pPr>
            <a:r>
              <a:rPr lang="nl-NL" sz="2000" dirty="0" smtClean="0">
                <a:solidFill>
                  <a:schemeClr val="bg1"/>
                </a:solidFill>
              </a:rPr>
              <a:t>Welk </a:t>
            </a:r>
            <a:r>
              <a:rPr lang="nl-NL" sz="2000" b="1" dirty="0" smtClean="0">
                <a:solidFill>
                  <a:schemeClr val="bg1"/>
                </a:solidFill>
              </a:rPr>
              <a:t>beleid</a:t>
            </a:r>
            <a:r>
              <a:rPr lang="nl-NL" sz="2000" dirty="0" smtClean="0">
                <a:solidFill>
                  <a:schemeClr val="bg1"/>
                </a:solidFill>
              </a:rPr>
              <a:t> en/of regelgeving is door de overheid ontwikkeld?</a:t>
            </a:r>
          </a:p>
          <a:p>
            <a:pPr>
              <a:buFontTx/>
              <a:buChar char="-"/>
            </a:pPr>
            <a:r>
              <a:rPr lang="nl-NL" sz="2000" dirty="0" smtClean="0">
                <a:solidFill>
                  <a:schemeClr val="bg1"/>
                </a:solidFill>
              </a:rPr>
              <a:t>Welke </a:t>
            </a:r>
            <a:r>
              <a:rPr lang="nl-NL" sz="2000" b="1" dirty="0" smtClean="0">
                <a:solidFill>
                  <a:schemeClr val="bg1"/>
                </a:solidFill>
              </a:rPr>
              <a:t>visies</a:t>
            </a:r>
            <a:r>
              <a:rPr lang="nl-NL" sz="2000" dirty="0" smtClean="0">
                <a:solidFill>
                  <a:schemeClr val="bg1"/>
                </a:solidFill>
              </a:rPr>
              <a:t> (opvattingen van de verschillende politieke stromingen) er zijn op het</a:t>
            </a:r>
          </a:p>
          <a:p>
            <a:pPr>
              <a:buFontTx/>
              <a:buChar char="-"/>
            </a:pPr>
            <a:r>
              <a:rPr lang="nl-NL" sz="2000" dirty="0" smtClean="0">
                <a:solidFill>
                  <a:schemeClr val="bg1"/>
                </a:solidFill>
              </a:rPr>
              <a:t>Welke (wettelijke) </a:t>
            </a:r>
            <a:r>
              <a:rPr lang="nl-NL" sz="2000" b="1" dirty="0" smtClean="0">
                <a:solidFill>
                  <a:schemeClr val="bg1"/>
                </a:solidFill>
              </a:rPr>
              <a:t>macht</a:t>
            </a:r>
            <a:r>
              <a:rPr lang="nl-NL" sz="2000" dirty="0" smtClean="0">
                <a:solidFill>
                  <a:schemeClr val="bg1"/>
                </a:solidFill>
              </a:rPr>
              <a:t> heeft de overheid om het probleem op te lossen?</a:t>
            </a: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15</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611560" y="1988840"/>
            <a:ext cx="7632848" cy="3939540"/>
          </a:xfrm>
          <a:prstGeom prst="rect">
            <a:avLst/>
          </a:prstGeom>
          <a:noFill/>
        </p:spPr>
        <p:txBody>
          <a:bodyPr wrap="square" rtlCol="0">
            <a:spAutoFit/>
          </a:bodyPr>
          <a:lstStyle/>
          <a:p>
            <a:r>
              <a:rPr lang="nl-NL" sz="2500" dirty="0" smtClean="0">
                <a:solidFill>
                  <a:schemeClr val="bg1"/>
                </a:solidFill>
              </a:rPr>
              <a:t>Ouders: welke machtsmiddelen gebruiken de ouders om hun kinderen tegen te houden? </a:t>
            </a:r>
          </a:p>
          <a:p>
            <a:r>
              <a:rPr lang="nl-NL" sz="2500" dirty="0" smtClean="0">
                <a:solidFill>
                  <a:schemeClr val="bg1"/>
                </a:solidFill>
              </a:rPr>
              <a:t>Overheid: welke middelen gebruiken ze? Welke wetten zijn er op gebied van alcohol, geen alcohol onder de 16, je kan (gevangenis)straf krijgen, belangengroepen opgericht om jongeren duidelijker te maken hoe slecht alcohol is</a:t>
            </a:r>
          </a:p>
          <a:p>
            <a:r>
              <a:rPr lang="nl-NL" sz="2500" dirty="0" smtClean="0">
                <a:solidFill>
                  <a:schemeClr val="bg1"/>
                </a:solidFill>
              </a:rPr>
              <a:t>Jongeren: wat mogen we wel en niet doen, hoe kun je de regels veranderen, welk beleid is er en wat vinden we goed?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786812" cy="4525962"/>
          </a:xfrm>
        </p:spPr>
        <p:txBody>
          <a:bodyPr>
            <a:normAutofit fontScale="92500" lnSpcReduction="10000"/>
          </a:bodyPr>
          <a:lstStyle/>
          <a:p>
            <a:pPr>
              <a:buFontTx/>
              <a:buNone/>
            </a:pPr>
            <a:r>
              <a:rPr lang="nl-NL" sz="2800" b="1" dirty="0" smtClean="0">
                <a:solidFill>
                  <a:schemeClr val="bg1"/>
                </a:solidFill>
              </a:rPr>
              <a:t>Analyseschema: </a:t>
            </a:r>
            <a:r>
              <a:rPr lang="nl-NL" sz="2800" b="1" dirty="0" err="1" smtClean="0">
                <a:solidFill>
                  <a:schemeClr val="bg1"/>
                </a:solidFill>
              </a:rPr>
              <a:t>Veranderings</a:t>
            </a:r>
            <a:r>
              <a:rPr lang="nl-NL" sz="2800" b="1" dirty="0" smtClean="0">
                <a:solidFill>
                  <a:schemeClr val="bg1"/>
                </a:solidFill>
              </a:rPr>
              <a:t>- en vergelijkende invalshoek</a:t>
            </a:r>
            <a:r>
              <a:rPr lang="nl-NL" sz="2800" dirty="0" smtClean="0">
                <a:solidFill>
                  <a:schemeClr val="bg1"/>
                </a:solidFill>
              </a:rPr>
              <a:t>: </a:t>
            </a:r>
          </a:p>
          <a:p>
            <a:pPr>
              <a:buFontTx/>
              <a:buNone/>
            </a:pPr>
            <a:endParaRPr lang="nl-NL" sz="2800" dirty="0" smtClean="0">
              <a:solidFill>
                <a:schemeClr val="bg1"/>
              </a:solidFill>
            </a:endParaRPr>
          </a:p>
          <a:p>
            <a:pPr>
              <a:buFontTx/>
              <a:buChar char="-"/>
            </a:pPr>
            <a:endParaRPr lang="nl-NL" sz="2800" dirty="0" smtClean="0">
              <a:solidFill>
                <a:schemeClr val="bg1"/>
              </a:solidFill>
            </a:endParaRPr>
          </a:p>
          <a:p>
            <a:pPr>
              <a:buFontTx/>
              <a:buChar char="-"/>
            </a:pPr>
            <a:r>
              <a:rPr lang="nl-NL" sz="2800" dirty="0" smtClean="0">
                <a:solidFill>
                  <a:schemeClr val="bg1"/>
                </a:solidFill>
              </a:rPr>
              <a:t>Hoe is het probleem/vraagstuk ontstaan?</a:t>
            </a:r>
          </a:p>
          <a:p>
            <a:pPr>
              <a:buFontTx/>
              <a:buChar char="-"/>
            </a:pPr>
            <a:r>
              <a:rPr lang="nl-NL" sz="2800" dirty="0" smtClean="0">
                <a:solidFill>
                  <a:schemeClr val="bg1"/>
                </a:solidFill>
              </a:rPr>
              <a:t>Bestond het ook al in vorige perioden?</a:t>
            </a:r>
          </a:p>
          <a:p>
            <a:pPr>
              <a:buFontTx/>
              <a:buChar char="-"/>
            </a:pPr>
            <a:r>
              <a:rPr lang="nl-NL" sz="2800" dirty="0" smtClean="0">
                <a:solidFill>
                  <a:schemeClr val="bg1"/>
                </a:solidFill>
              </a:rPr>
              <a:t>Hoe ging dit in het verleden? </a:t>
            </a:r>
          </a:p>
          <a:p>
            <a:pPr>
              <a:buFontTx/>
              <a:buChar char="-"/>
            </a:pPr>
            <a:r>
              <a:rPr lang="nl-NL" sz="2800" dirty="0" smtClean="0">
                <a:solidFill>
                  <a:schemeClr val="bg1"/>
                </a:solidFill>
              </a:rPr>
              <a:t>Hoe gaat dit in andere landen? </a:t>
            </a:r>
          </a:p>
          <a:p>
            <a:pPr>
              <a:buFontTx/>
              <a:buChar char="-"/>
            </a:pPr>
            <a:r>
              <a:rPr lang="nl-NL" sz="2800" dirty="0" smtClean="0">
                <a:solidFill>
                  <a:schemeClr val="bg1"/>
                </a:solidFill>
              </a:rPr>
              <a:t>Komt het voor in andere landen?</a:t>
            </a:r>
          </a:p>
          <a:p>
            <a:pPr>
              <a:buFontTx/>
              <a:buChar char="-"/>
            </a:pPr>
            <a:r>
              <a:rPr lang="nl-NL" sz="2800" dirty="0" smtClean="0">
                <a:solidFill>
                  <a:schemeClr val="bg1"/>
                </a:solidFill>
              </a:rPr>
              <a:t>Hoe gaat dit in andere culturen?</a:t>
            </a:r>
          </a:p>
          <a:p>
            <a:pPr>
              <a:buNone/>
            </a:pPr>
            <a:r>
              <a:rPr lang="nl-NL" sz="2000" dirty="0" smtClean="0">
                <a:solidFill>
                  <a:schemeClr val="bg1"/>
                </a:solidFill>
              </a:rPr>
              <a:t>	                            </a:t>
            </a:r>
          </a:p>
          <a:p>
            <a:pPr>
              <a:buFontTx/>
              <a:buNone/>
            </a:pPr>
            <a:endParaRPr lang="nl-NL" sz="20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18</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Waarom analyseren?</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r>
              <a:rPr lang="nl-NL" dirty="0" smtClean="0">
                <a:solidFill>
                  <a:schemeClr val="bg1"/>
                </a:solidFill>
              </a:rPr>
              <a:t>een maatschappelijk probleem altijd vanuit verschillende  manieren = </a:t>
            </a:r>
            <a:r>
              <a:rPr lang="nl-NL" b="1" u="sng" dirty="0" smtClean="0">
                <a:solidFill>
                  <a:schemeClr val="bg1"/>
                </a:solidFill>
              </a:rPr>
              <a:t>invalshoeken</a:t>
            </a:r>
            <a:r>
              <a:rPr lang="nl-NL" dirty="0" smtClean="0">
                <a:solidFill>
                  <a:schemeClr val="bg1"/>
                </a:solidFill>
              </a:rPr>
              <a:t>  bekijken  </a:t>
            </a:r>
          </a:p>
          <a:p>
            <a:pPr>
              <a:buNone/>
            </a:pPr>
            <a:endParaRPr lang="nl-NL" dirty="0" smtClean="0">
              <a:solidFill>
                <a:schemeClr val="bg1"/>
              </a:solidFill>
            </a:endParaRPr>
          </a:p>
          <a:p>
            <a:r>
              <a:rPr lang="nl-NL" dirty="0" smtClean="0">
                <a:solidFill>
                  <a:schemeClr val="bg1"/>
                </a:solidFill>
              </a:rPr>
              <a:t>Om totaalbeeld te vormen over onderwerp. </a:t>
            </a:r>
          </a:p>
          <a:p>
            <a:pPr>
              <a:buNone/>
            </a:pPr>
            <a:endParaRPr lang="nl-NL" dirty="0" smtClean="0">
              <a:solidFill>
                <a:schemeClr val="bg1"/>
              </a:solidFill>
            </a:endParaRPr>
          </a:p>
          <a:p>
            <a:r>
              <a:rPr lang="nl-NL" dirty="0" smtClean="0">
                <a:solidFill>
                  <a:schemeClr val="bg1"/>
                </a:solidFill>
              </a:rPr>
              <a:t>Met totaalbeeld mogelijk om een </a:t>
            </a:r>
            <a:r>
              <a:rPr lang="nl-NL" b="1" dirty="0" smtClean="0">
                <a:solidFill>
                  <a:schemeClr val="bg1"/>
                </a:solidFill>
              </a:rPr>
              <a:t>goede mening</a:t>
            </a:r>
            <a:r>
              <a:rPr lang="nl-NL" dirty="0" smtClean="0">
                <a:solidFill>
                  <a:schemeClr val="bg1"/>
                </a:solidFill>
              </a:rPr>
              <a:t> te vormen. </a:t>
            </a:r>
          </a:p>
          <a:p>
            <a:endParaRPr lang="nl-NL"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lum bright="-29000"/>
          </a:blip>
          <a:srcRect/>
          <a:stretch>
            <a:fillRect/>
          </a:stretch>
        </p:blipFill>
        <p:spPr bwMode="auto">
          <a:xfrm>
            <a:off x="1403648" y="1484784"/>
            <a:ext cx="6336704" cy="4752528"/>
          </a:xfrm>
          <a:prstGeom prst="rect">
            <a:avLst/>
          </a:prstGeom>
          <a:noFill/>
          <a:ln w="9525">
            <a:noFill/>
            <a:miter lim="800000"/>
            <a:headEnd/>
            <a:tailEnd/>
          </a:ln>
        </p:spPr>
      </p:pic>
      <p:sp>
        <p:nvSpPr>
          <p:cNvPr id="4" name="Tekstvak 3"/>
          <p:cNvSpPr txBox="1"/>
          <p:nvPr/>
        </p:nvSpPr>
        <p:spPr>
          <a:xfrm>
            <a:off x="1331640" y="1772816"/>
            <a:ext cx="7128792" cy="3970318"/>
          </a:xfrm>
          <a:prstGeom prst="rect">
            <a:avLst/>
          </a:prstGeom>
          <a:noFill/>
        </p:spPr>
        <p:txBody>
          <a:bodyPr wrap="square" rtlCol="0">
            <a:spAutoFit/>
          </a:bodyPr>
          <a:lstStyle/>
          <a:p>
            <a:r>
              <a:rPr lang="nl-NL" sz="2800" dirty="0" smtClean="0">
                <a:solidFill>
                  <a:schemeClr val="bg1"/>
                </a:solidFill>
              </a:rPr>
              <a:t>Hoe gaat het alcohol gebruik in andere Europese landen? Is daar de limiet ook 16? Of ouder? </a:t>
            </a:r>
          </a:p>
          <a:p>
            <a:r>
              <a:rPr lang="nl-NL" sz="2800" dirty="0" smtClean="0">
                <a:solidFill>
                  <a:schemeClr val="bg1"/>
                </a:solidFill>
              </a:rPr>
              <a:t>Hoe gaat het in andere culturen? Is alcohol daar ook een issue? Islamieten?</a:t>
            </a:r>
          </a:p>
          <a:p>
            <a:r>
              <a:rPr lang="nl-NL" sz="2800" dirty="0" smtClean="0">
                <a:solidFill>
                  <a:schemeClr val="bg1"/>
                </a:solidFill>
              </a:rPr>
              <a:t>Hoe ging het vroeger? Konden jongeren toen makkelijk aan alcohol komen? Werd er al coma gezopen?</a:t>
            </a:r>
          </a:p>
          <a:p>
            <a:r>
              <a:rPr lang="nl-NL" sz="2800" dirty="0" smtClean="0">
                <a:solidFill>
                  <a:schemeClr val="bg1"/>
                </a:solidFill>
              </a:rPr>
              <a:t>Hoe is het comazuipen eigenlijk begonnen?</a:t>
            </a:r>
            <a:endParaRPr lang="nl-NL" sz="2800"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jdelijke aanduiding voor dianummer 5"/>
          <p:cNvSpPr>
            <a:spLocks noGrp="1"/>
          </p:cNvSpPr>
          <p:nvPr>
            <p:ph type="sldNum" sz="quarter" idx="12"/>
          </p:nvPr>
        </p:nvSpPr>
        <p:spPr>
          <a:noFill/>
        </p:spPr>
        <p:txBody>
          <a:bodyPr/>
          <a:lstStyle/>
          <a:p>
            <a:fld id="{08EC09D6-2F55-42BD-B4BE-A5FE8D2019B7}" type="slidenum">
              <a:rPr lang="nl-NL" smtClean="0"/>
              <a:pPr/>
              <a:t>21</a:t>
            </a:fld>
            <a:endParaRPr lang="nl-NL" smtClean="0"/>
          </a:p>
        </p:txBody>
      </p:sp>
      <p:pic>
        <p:nvPicPr>
          <p:cNvPr id="78851" name="Picture 5" descr="sw_einde"/>
          <p:cNvPicPr>
            <a:picLocks noChangeAspect="1" noChangeArrowheads="1"/>
          </p:cNvPicPr>
          <p:nvPr/>
        </p:nvPicPr>
        <p:blipFill>
          <a:blip r:embed="rId2" cstate="print"/>
          <a:srcRect/>
          <a:stretch>
            <a:fillRect/>
          </a:stretch>
        </p:blipFill>
        <p:spPr bwMode="auto">
          <a:xfrm>
            <a:off x="2195513" y="476250"/>
            <a:ext cx="3875087" cy="638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lnSpcReduction="10000"/>
          </a:bodyPr>
          <a:lstStyle/>
          <a:p>
            <a:pPr>
              <a:buFontTx/>
              <a:buNone/>
            </a:pPr>
            <a:r>
              <a:rPr lang="nl-NL" sz="2800" b="1" dirty="0" smtClean="0">
                <a:solidFill>
                  <a:schemeClr val="bg1"/>
                </a:solidFill>
                <a:effectLst>
                  <a:outerShdw blurRad="38100" dist="38100" dir="2700000" algn="tl">
                    <a:srgbClr val="000000">
                      <a:alpha val="43137"/>
                    </a:srgbClr>
                  </a:outerShdw>
                </a:effectLst>
              </a:rPr>
              <a:t>Analyseschema:</a:t>
            </a:r>
          </a:p>
          <a:p>
            <a:pPr>
              <a:buFontTx/>
              <a:buNone/>
            </a:pPr>
            <a:endParaRPr lang="nl-NL" sz="2800" b="1"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Wat is het probleem?</a:t>
            </a:r>
          </a:p>
          <a:p>
            <a:r>
              <a:rPr lang="nl-NL" sz="2800" b="1" dirty="0" smtClean="0">
                <a:solidFill>
                  <a:schemeClr val="bg1"/>
                </a:solidFill>
                <a:effectLst>
                  <a:outerShdw blurRad="38100" dist="38100" dir="2700000" algn="tl">
                    <a:srgbClr val="000000">
                      <a:alpha val="43137"/>
                    </a:srgbClr>
                  </a:outerShdw>
                </a:effectLst>
              </a:rPr>
              <a:t>Sociaaleconomische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Sociaal-culturele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Politiek-juridische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err="1" smtClean="0">
                <a:solidFill>
                  <a:schemeClr val="bg1"/>
                </a:solidFill>
                <a:effectLst>
                  <a:outerShdw blurRad="38100" dist="38100" dir="2700000" algn="tl">
                    <a:srgbClr val="000000">
                      <a:alpha val="43137"/>
                    </a:srgbClr>
                  </a:outerShdw>
                </a:effectLst>
              </a:rPr>
              <a:t>Veranderings</a:t>
            </a:r>
            <a:r>
              <a:rPr lang="nl-NL" sz="2800" b="1" dirty="0" smtClean="0">
                <a:solidFill>
                  <a:schemeClr val="bg1"/>
                </a:solidFill>
                <a:effectLst>
                  <a:outerShdw blurRad="38100" dist="38100" dir="2700000" algn="tl">
                    <a:srgbClr val="000000">
                      <a:alpha val="43137"/>
                    </a:srgbClr>
                  </a:outerShdw>
                </a:effectLst>
              </a:rPr>
              <a:t>- en vergelijkende invalshoek</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Oplossingen</a:t>
            </a:r>
            <a:endParaRPr lang="nl-NL" sz="2800" dirty="0" smtClean="0">
              <a:solidFill>
                <a:schemeClr val="bg1"/>
              </a:solidFill>
              <a:effectLst>
                <a:outerShdw blurRad="38100" dist="38100" dir="2700000" algn="tl">
                  <a:srgbClr val="000000">
                    <a:alpha val="43137"/>
                  </a:srgbClr>
                </a:outerShdw>
              </a:effectLst>
            </a:endParaRPr>
          </a:p>
          <a:p>
            <a:r>
              <a:rPr lang="nl-NL" sz="2800" b="1" dirty="0" smtClean="0">
                <a:solidFill>
                  <a:schemeClr val="bg1"/>
                </a:solidFill>
                <a:effectLst>
                  <a:outerShdw blurRad="38100" dist="38100" dir="2700000" algn="tl">
                    <a:srgbClr val="000000">
                      <a:alpha val="43137"/>
                    </a:srgbClr>
                  </a:outerShdw>
                </a:effectLst>
              </a:rPr>
              <a:t>Eigen mening</a:t>
            </a:r>
            <a:endParaRPr lang="nl-NL" sz="2800" dirty="0" smtClean="0">
              <a:solidFill>
                <a:schemeClr val="bg1"/>
              </a:solidFill>
              <a:effectLst>
                <a:outerShdw blurRad="38100" dist="38100" dir="2700000" algn="tl">
                  <a:srgbClr val="000000">
                    <a:alpha val="43137"/>
                  </a:srgbClr>
                </a:outerShdw>
              </a:effectLst>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3</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57188" y="1500188"/>
            <a:ext cx="8229600" cy="4525962"/>
          </a:xfrm>
        </p:spPr>
        <p:txBody>
          <a:bodyPr>
            <a:normAutofit/>
          </a:bodyPr>
          <a:lstStyle/>
          <a:p>
            <a:pPr>
              <a:buFontTx/>
              <a:buNone/>
            </a:pPr>
            <a:r>
              <a:rPr lang="nl-NL" sz="3000" b="1" dirty="0" smtClean="0">
                <a:solidFill>
                  <a:schemeClr val="bg1"/>
                </a:solidFill>
              </a:rPr>
              <a:t>Analyseschema:</a:t>
            </a:r>
          </a:p>
          <a:p>
            <a:r>
              <a:rPr lang="nl-NL" sz="2000" b="1" dirty="0" smtClean="0">
                <a:solidFill>
                  <a:schemeClr val="bg1"/>
                </a:solidFill>
              </a:rPr>
              <a:t>Wat is het probleem?</a:t>
            </a:r>
          </a:p>
          <a:p>
            <a:pPr>
              <a:buNone/>
            </a:pPr>
            <a:r>
              <a:rPr lang="nl-NL" sz="2000" b="1" dirty="0" smtClean="0">
                <a:solidFill>
                  <a:schemeClr val="bg1"/>
                </a:solidFill>
              </a:rPr>
              <a:t>	wanneer is het een maatschappelijk probleem?</a:t>
            </a:r>
          </a:p>
          <a:p>
            <a:pPr>
              <a:buNone/>
            </a:pPr>
            <a:endParaRPr lang="nl-NL" sz="2000" b="1" dirty="0" smtClean="0">
              <a:solidFill>
                <a:schemeClr val="bg1"/>
              </a:solidFill>
            </a:endParaRPr>
          </a:p>
          <a:p>
            <a:pPr>
              <a:buNone/>
            </a:pPr>
            <a:r>
              <a:rPr lang="nl-NL" sz="2000" dirty="0" smtClean="0">
                <a:solidFill>
                  <a:schemeClr val="bg1"/>
                </a:solidFill>
              </a:rPr>
              <a:t>	1.  sociaal probleem: meerdere mensen hebben er mee te maken</a:t>
            </a:r>
          </a:p>
          <a:p>
            <a:pPr>
              <a:buNone/>
            </a:pPr>
            <a:r>
              <a:rPr lang="nl-NL" sz="2000" dirty="0" smtClean="0">
                <a:solidFill>
                  <a:schemeClr val="bg1"/>
                </a:solidFill>
              </a:rPr>
              <a:t>	2. er zijn verschillende meningen over</a:t>
            </a:r>
          </a:p>
          <a:p>
            <a:pPr>
              <a:buNone/>
            </a:pPr>
            <a:r>
              <a:rPr lang="nl-NL" sz="2000" dirty="0" smtClean="0">
                <a:solidFill>
                  <a:schemeClr val="bg1"/>
                </a:solidFill>
              </a:rPr>
              <a:t>	3. Je kan het alleen oplossen met behulp van de overheid/ de maatschappij</a:t>
            </a:r>
          </a:p>
          <a:p>
            <a:pPr>
              <a:buNone/>
            </a:pPr>
            <a:r>
              <a:rPr lang="nl-NL" sz="2000" dirty="0" smtClean="0">
                <a:solidFill>
                  <a:schemeClr val="bg1"/>
                </a:solidFill>
              </a:rPr>
              <a:t>	4. de massamedia hebben er mee te maken/ invloed op</a:t>
            </a:r>
          </a:p>
          <a:p>
            <a:pPr>
              <a:buNone/>
            </a:pPr>
            <a:endParaRPr lang="nl-NL" sz="2000" b="1"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4</a:t>
            </a:fld>
            <a:endParaRPr lang="nl-NL"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Wc papier is op</a:t>
            </a:r>
            <a:endParaRPr lang="nl-NL" dirty="0">
              <a:solidFill>
                <a:schemeClr val="bg1"/>
              </a:solidFill>
            </a:endParaRPr>
          </a:p>
        </p:txBody>
      </p:sp>
      <p:sp>
        <p:nvSpPr>
          <p:cNvPr id="3" name="Tijdelijke aanduiding voor inhoud 2"/>
          <p:cNvSpPr>
            <a:spLocks noGrp="1"/>
          </p:cNvSpPr>
          <p:nvPr>
            <p:ph idx="1"/>
          </p:nvPr>
        </p:nvSpPr>
        <p:spPr/>
        <p:txBody>
          <a:bodyPr/>
          <a:lstStyle/>
          <a:p>
            <a:endParaRPr lang="nl-NL" dirty="0"/>
          </a:p>
        </p:txBody>
      </p:sp>
      <p:pic>
        <p:nvPicPr>
          <p:cNvPr id="2050" name="Picture 2"/>
          <p:cNvPicPr>
            <a:picLocks noChangeAspect="1" noChangeArrowheads="1"/>
          </p:cNvPicPr>
          <p:nvPr/>
        </p:nvPicPr>
        <p:blipFill>
          <a:blip r:embed="rId2" cstate="print"/>
          <a:srcRect/>
          <a:stretch>
            <a:fillRect/>
          </a:stretch>
        </p:blipFill>
        <p:spPr bwMode="auto">
          <a:xfrm>
            <a:off x="1259632" y="1412776"/>
            <a:ext cx="6729536" cy="499668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file</a:t>
            </a:r>
            <a:endParaRPr lang="nl-NL" dirty="0">
              <a:solidFill>
                <a:schemeClr val="bg1"/>
              </a:solidFill>
            </a:endParaRPr>
          </a:p>
        </p:txBody>
      </p:sp>
      <p:sp>
        <p:nvSpPr>
          <p:cNvPr id="3" name="Tijdelijke aanduiding voor inhoud 2"/>
          <p:cNvSpPr>
            <a:spLocks noGrp="1"/>
          </p:cNvSpPr>
          <p:nvPr>
            <p:ph idx="1"/>
          </p:nvPr>
        </p:nvSpPr>
        <p:spPr/>
        <p:txBody>
          <a:bodyPr/>
          <a:lstStyle/>
          <a:p>
            <a:endParaRPr lang="nl-NL"/>
          </a:p>
        </p:txBody>
      </p:sp>
      <p:pic>
        <p:nvPicPr>
          <p:cNvPr id="1026" name="Picture 2"/>
          <p:cNvPicPr>
            <a:picLocks noChangeAspect="1" noChangeArrowheads="1"/>
          </p:cNvPicPr>
          <p:nvPr/>
        </p:nvPicPr>
        <p:blipFill>
          <a:blip r:embed="rId2" cstate="print"/>
          <a:srcRect/>
          <a:stretch>
            <a:fillRect/>
          </a:stretch>
        </p:blipFill>
        <p:spPr bwMode="auto">
          <a:xfrm>
            <a:off x="1187624" y="1700808"/>
            <a:ext cx="7048500" cy="46899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burenruzie</a:t>
            </a:r>
            <a:endParaRPr lang="nl-NL" dirty="0">
              <a:solidFill>
                <a:schemeClr val="bg1"/>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1403648" y="1580237"/>
            <a:ext cx="6408712" cy="52777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Alcohol en jongeren</a:t>
            </a:r>
            <a:endParaRPr lang="nl-NL" dirty="0">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1403648" y="1484784"/>
            <a:ext cx="6336704" cy="475252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p:cNvSpPr>
            <a:spLocks noGrp="1"/>
          </p:cNvSpPr>
          <p:nvPr>
            <p:ph type="title"/>
          </p:nvPr>
        </p:nvSpPr>
        <p:spPr/>
        <p:txBody>
          <a:bodyPr/>
          <a:lstStyle/>
          <a:p>
            <a:r>
              <a:rPr lang="nl-NL" sz="3400" smtClean="0">
                <a:solidFill>
                  <a:schemeClr val="bg1"/>
                </a:solidFill>
              </a:rPr>
              <a:t>Analyse maatschappelijke vraagstukken</a:t>
            </a:r>
          </a:p>
        </p:txBody>
      </p:sp>
      <p:sp>
        <p:nvSpPr>
          <p:cNvPr id="77827" name="Tijdelijke aanduiding voor inhoud 2"/>
          <p:cNvSpPr>
            <a:spLocks noGrp="1"/>
          </p:cNvSpPr>
          <p:nvPr>
            <p:ph idx="1"/>
          </p:nvPr>
        </p:nvSpPr>
        <p:spPr>
          <a:xfrm>
            <a:off x="323528" y="1268760"/>
            <a:ext cx="8568952" cy="4525962"/>
          </a:xfrm>
        </p:spPr>
        <p:txBody>
          <a:bodyPr>
            <a:noAutofit/>
          </a:bodyPr>
          <a:lstStyle/>
          <a:p>
            <a:pPr>
              <a:buFontTx/>
              <a:buNone/>
            </a:pPr>
            <a:r>
              <a:rPr lang="nl-NL" sz="2800" b="1" dirty="0" smtClean="0">
                <a:solidFill>
                  <a:schemeClr val="bg1"/>
                </a:solidFill>
              </a:rPr>
              <a:t>Analyseschema: Sociaaleconomische invalshoek:</a:t>
            </a:r>
          </a:p>
          <a:p>
            <a:pPr>
              <a:buFontTx/>
              <a:buNone/>
            </a:pPr>
            <a:endParaRPr lang="nl-NL" sz="2800" b="1" dirty="0" smtClean="0">
              <a:solidFill>
                <a:schemeClr val="bg1"/>
              </a:solidFill>
            </a:endParaRPr>
          </a:p>
          <a:p>
            <a:pPr>
              <a:buFontTx/>
              <a:buNone/>
            </a:pPr>
            <a:r>
              <a:rPr lang="nl-NL" sz="2400" dirty="0" smtClean="0">
                <a:solidFill>
                  <a:schemeClr val="bg1"/>
                </a:solidFill>
              </a:rPr>
              <a:t>Begrippen: belangen, belangentegenstellingen, belangengroepen, maatschappelijke posities, gemeenschappelijke belangen, ongelijkheid, economische belangen</a:t>
            </a:r>
          </a:p>
          <a:p>
            <a:r>
              <a:rPr lang="nl-NL" sz="2400" dirty="0" smtClean="0">
                <a:solidFill>
                  <a:schemeClr val="bg1"/>
                </a:solidFill>
              </a:rPr>
              <a:t>-Welke </a:t>
            </a:r>
            <a:r>
              <a:rPr lang="nl-NL" sz="2400" b="1" dirty="0" smtClean="0">
                <a:solidFill>
                  <a:schemeClr val="bg1"/>
                </a:solidFill>
              </a:rPr>
              <a:t>belangen</a:t>
            </a:r>
            <a:r>
              <a:rPr lang="nl-NL" sz="2400" dirty="0" smtClean="0">
                <a:solidFill>
                  <a:schemeClr val="bg1"/>
                </a:solidFill>
              </a:rPr>
              <a:t> hebben de verschillende betrokken partijen?	</a:t>
            </a:r>
          </a:p>
          <a:p>
            <a:r>
              <a:rPr lang="nl-NL" sz="2400" dirty="0" smtClean="0">
                <a:solidFill>
                  <a:schemeClr val="bg1"/>
                </a:solidFill>
              </a:rPr>
              <a:t>-Welke </a:t>
            </a:r>
            <a:r>
              <a:rPr lang="nl-NL" sz="2400" b="1" dirty="0" smtClean="0">
                <a:solidFill>
                  <a:schemeClr val="bg1"/>
                </a:solidFill>
              </a:rPr>
              <a:t>maatschappelijke positie</a:t>
            </a:r>
            <a:r>
              <a:rPr lang="nl-NL" sz="2400" dirty="0" smtClean="0">
                <a:solidFill>
                  <a:schemeClr val="bg1"/>
                </a:solidFill>
              </a:rPr>
              <a:t> nemen de verschillende betrokken partijen in?</a:t>
            </a:r>
          </a:p>
          <a:p>
            <a:r>
              <a:rPr lang="nl-NL" sz="2400" dirty="0" smtClean="0">
                <a:solidFill>
                  <a:schemeClr val="bg1"/>
                </a:solidFill>
              </a:rPr>
              <a:t>- Is er sprake van </a:t>
            </a:r>
            <a:r>
              <a:rPr lang="nl-NL" sz="2400" b="1" dirty="0" smtClean="0">
                <a:solidFill>
                  <a:schemeClr val="bg1"/>
                </a:solidFill>
              </a:rPr>
              <a:t>sociale ongelijkheid</a:t>
            </a:r>
            <a:r>
              <a:rPr lang="nl-NL" sz="2400" dirty="0" smtClean="0">
                <a:solidFill>
                  <a:schemeClr val="bg1"/>
                </a:solidFill>
              </a:rPr>
              <a:t> tussen de verschillende betrokken partijen?</a:t>
            </a:r>
          </a:p>
          <a:p>
            <a:r>
              <a:rPr lang="nl-NL" sz="2400" dirty="0" smtClean="0">
                <a:solidFill>
                  <a:schemeClr val="bg1"/>
                </a:solidFill>
              </a:rPr>
              <a:t>-Wat heeft de </a:t>
            </a:r>
            <a:r>
              <a:rPr lang="nl-NL" sz="2400" b="1" dirty="0" smtClean="0">
                <a:solidFill>
                  <a:schemeClr val="bg1"/>
                </a:solidFill>
              </a:rPr>
              <a:t>maatschappelijke positie</a:t>
            </a:r>
            <a:r>
              <a:rPr lang="nl-NL" sz="2400" dirty="0" smtClean="0">
                <a:solidFill>
                  <a:schemeClr val="bg1"/>
                </a:solidFill>
              </a:rPr>
              <a:t> van een betrokken partij te maken met het belang waarvoor ze opkomen? </a:t>
            </a:r>
          </a:p>
          <a:p>
            <a:pPr>
              <a:buFontTx/>
              <a:buNone/>
            </a:pPr>
            <a:endParaRPr lang="nl-NL" sz="2800" dirty="0" smtClean="0">
              <a:solidFill>
                <a:schemeClr val="bg1"/>
              </a:solidFill>
            </a:endParaRPr>
          </a:p>
        </p:txBody>
      </p:sp>
      <p:sp>
        <p:nvSpPr>
          <p:cNvPr id="77828" name="Tijdelijke aanduiding voor dianummer 3"/>
          <p:cNvSpPr>
            <a:spLocks noGrp="1"/>
          </p:cNvSpPr>
          <p:nvPr>
            <p:ph type="sldNum" sz="quarter" idx="12"/>
          </p:nvPr>
        </p:nvSpPr>
        <p:spPr>
          <a:xfrm>
            <a:off x="6500813" y="6215063"/>
            <a:ext cx="2133600" cy="476250"/>
          </a:xfrm>
          <a:noFill/>
        </p:spPr>
        <p:txBody>
          <a:bodyPr/>
          <a:lstStyle/>
          <a:p>
            <a:fld id="{4D092DE5-6389-4A86-A7A3-9BB8B0983FD3}" type="slidenum">
              <a:rPr lang="nl-NL" smtClean="0">
                <a:solidFill>
                  <a:schemeClr val="bg1"/>
                </a:solidFill>
              </a:rPr>
              <a:pPr/>
              <a:t>9</a:t>
            </a:fld>
            <a:endParaRPr lang="nl-NL"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607</Words>
  <Application>Microsoft Office PowerPoint</Application>
  <PresentationFormat>Diavoorstelling (4:3)</PresentationFormat>
  <Paragraphs>98</Paragraphs>
  <Slides>21</Slides>
  <Notes>1</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Office-thema</vt:lpstr>
      <vt:lpstr>Dia 1</vt:lpstr>
      <vt:lpstr>Waarom analyseren?</vt:lpstr>
      <vt:lpstr>Analyse maatschappelijke vraagstukken</vt:lpstr>
      <vt:lpstr>Analyse maatschappelijke vraagstukken</vt:lpstr>
      <vt:lpstr>Wc papier is op</vt:lpstr>
      <vt:lpstr>file</vt:lpstr>
      <vt:lpstr>burenruzie</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Analyse maatschappelijke vraagstukken</vt:lpstr>
      <vt:lpstr>Alcohol en jongeren</vt:lpstr>
      <vt:lpstr>Alcohol en jongeren</vt:lpstr>
      <vt:lpstr>Dia 21</vt:lpstr>
    </vt:vector>
  </TitlesOfParts>
  <Company>Mondriaan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Absent</dc:creator>
  <cp:lastModifiedBy>cls</cp:lastModifiedBy>
  <cp:revision>9</cp:revision>
  <dcterms:created xsi:type="dcterms:W3CDTF">2010-10-08T13:26:43Z</dcterms:created>
  <dcterms:modified xsi:type="dcterms:W3CDTF">2012-11-06T08:31:56Z</dcterms:modified>
</cp:coreProperties>
</file>